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65" r:id="rId11"/>
    <p:sldId id="268" r:id="rId12"/>
    <p:sldId id="269" r:id="rId13"/>
    <p:sldId id="273" r:id="rId14"/>
    <p:sldId id="266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58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270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3519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2233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124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680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141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03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99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621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65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19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18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521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174E180-77DF-4DE0-8A3A-8A8D2189204D}" type="datetimeFigureOut">
              <a:rPr lang="en-AU" smtClean="0"/>
              <a:t>7/06/2022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4580A14-24C5-4D58-9A19-BF90F80F90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19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152F-6808-9BA0-B500-51F1CC124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2022 Year 7 Science</a:t>
            </a:r>
            <a:br>
              <a:rPr lang="en-AU" dirty="0"/>
            </a:br>
            <a:br>
              <a:rPr lang="en-AU" dirty="0"/>
            </a:br>
            <a:r>
              <a:rPr lang="en-AU" dirty="0"/>
              <a:t>Classifications – Week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13A9B-72DE-1F24-AE99-F33712B72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716781"/>
            <a:ext cx="10572000" cy="434974"/>
          </a:xfrm>
        </p:spPr>
        <p:txBody>
          <a:bodyPr/>
          <a:lstStyle/>
          <a:p>
            <a:r>
              <a:rPr lang="en-AU" dirty="0"/>
              <a:t>By Miss Serafino </a:t>
            </a:r>
          </a:p>
        </p:txBody>
      </p:sp>
    </p:spTree>
    <p:extLst>
      <p:ext uri="{BB962C8B-B14F-4D97-AF65-F5344CB8AC3E}">
        <p14:creationId xmlns:p14="http://schemas.microsoft.com/office/powerpoint/2010/main" val="127960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Your Turn! Make a Tubular Key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4E0D48-EEDF-A7A5-8429-D95C634D7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6705" y="2062713"/>
            <a:ext cx="4888572" cy="45755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b="1" dirty="0"/>
              <a:t>Questions you could ask:</a:t>
            </a:r>
          </a:p>
          <a:p>
            <a:pPr marL="0" indent="0" algn="ctr">
              <a:buNone/>
            </a:pPr>
            <a:endParaRPr lang="en-AU" sz="900" dirty="0"/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2400" dirty="0"/>
              <a:t>Does it have spots?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2400" dirty="0"/>
              <a:t>Does it have stripes? 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2400" dirty="0"/>
              <a:t>Does it have antennas?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2400" dirty="0"/>
              <a:t>Is it’s body shape round?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9ADE2-D2A9-08EF-C02C-6C0BA001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3" y="3376172"/>
            <a:ext cx="6411644" cy="19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6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Your Turn! Make a Tubular Key</a:t>
            </a:r>
          </a:p>
        </p:txBody>
      </p:sp>
      <p:pic>
        <p:nvPicPr>
          <p:cNvPr id="1026" name="Picture 2" descr="monarch butterfly | Life Cycle, Caterpillar, Migration, &amp; Facts | Britannica">
            <a:extLst>
              <a:ext uri="{FF2B5EF4-FFF2-40B4-BE49-F238E27FC236}">
                <a16:creationId xmlns:a16="http://schemas.microsoft.com/office/drawing/2014/main" id="{6234C43F-4261-256C-07E3-E3311FC91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"/>
          <a:stretch/>
        </p:blipFill>
        <p:spPr bwMode="auto">
          <a:xfrm>
            <a:off x="230196" y="1898174"/>
            <a:ext cx="2909130" cy="17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uperglue Inspired by Snail Mucus | Lehigh University">
            <a:extLst>
              <a:ext uri="{FF2B5EF4-FFF2-40B4-BE49-F238E27FC236}">
                <a16:creationId xmlns:a16="http://schemas.microsoft.com/office/drawing/2014/main" id="{1F37B687-566B-D85B-5878-644090939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739" y="2284876"/>
            <a:ext cx="2956673" cy="17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intelligent are spiders? | Spiders | The Guardian">
            <a:extLst>
              <a:ext uri="{FF2B5EF4-FFF2-40B4-BE49-F238E27FC236}">
                <a16:creationId xmlns:a16="http://schemas.microsoft.com/office/drawing/2014/main" id="{009BCB89-B5DB-3E0B-0EA0-F80C7F3A8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61" y="4204367"/>
            <a:ext cx="2183296" cy="21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ORM (noun) definition and synonyms | Macmillan Dictionary">
            <a:extLst>
              <a:ext uri="{FF2B5EF4-FFF2-40B4-BE49-F238E27FC236}">
                <a16:creationId xmlns:a16="http://schemas.microsoft.com/office/drawing/2014/main" id="{22A42D90-C714-ACC3-CCE2-B14432D0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85353"/>
            <a:ext cx="2772041" cy="147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ab - BBC Good Food">
            <a:extLst>
              <a:ext uri="{FF2B5EF4-FFF2-40B4-BE49-F238E27FC236}">
                <a16:creationId xmlns:a16="http://schemas.microsoft.com/office/drawing/2014/main" id="{90D3C165-3AE7-5B44-AC4A-D5DD5A06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1" y="4008788"/>
            <a:ext cx="2506149" cy="179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4E0D48-EEDF-A7A5-8429-D95C634D7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367" y="2062715"/>
            <a:ext cx="4888572" cy="45755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b="1" dirty="0"/>
              <a:t>Questions you could ask:</a:t>
            </a:r>
          </a:p>
          <a:p>
            <a:pPr marL="0" indent="0" algn="ctr">
              <a:buNone/>
            </a:pPr>
            <a:endParaRPr lang="en-AU" sz="900" dirty="0"/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2400" dirty="0"/>
              <a:t>Does it have wings?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2400" dirty="0"/>
              <a:t>Does it have legs?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2400" dirty="0"/>
              <a:t>Does it have a shell?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2400" dirty="0"/>
              <a:t>Does it have claws?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AU" sz="2400" dirty="0"/>
              <a:t>Does it have fur? </a:t>
            </a:r>
          </a:p>
        </p:txBody>
      </p:sp>
    </p:spTree>
    <p:extLst>
      <p:ext uri="{BB962C8B-B14F-4D97-AF65-F5344CB8AC3E}">
        <p14:creationId xmlns:p14="http://schemas.microsoft.com/office/powerpoint/2010/main" val="139045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Introducing the Plantae Kingdom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E81450-696E-2F08-75FB-063A62F4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618" y="2234471"/>
            <a:ext cx="4832910" cy="431262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80DC14F-17F6-F4C6-2651-E22C74C7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05" y="2212389"/>
            <a:ext cx="6178261" cy="4526906"/>
          </a:xfrm>
        </p:spPr>
        <p:txBody>
          <a:bodyPr>
            <a:normAutofit/>
          </a:bodyPr>
          <a:lstStyle/>
          <a:p>
            <a:r>
              <a:rPr lang="en-AU" sz="2400" dirty="0"/>
              <a:t>The Plantae kingdom includes trees, vines, bushes, ferns, mosses, weeds and grasses. </a:t>
            </a:r>
          </a:p>
          <a:p>
            <a:r>
              <a:rPr lang="en-AU" sz="2400" dirty="0"/>
              <a:t>They all gain energy by making their own food from sunlight (autotrophs).</a:t>
            </a:r>
          </a:p>
          <a:p>
            <a:r>
              <a:rPr lang="en-AU" sz="2400" dirty="0"/>
              <a:t>They are multicellular, their cells have a nucleus inside and cell wall outside.</a:t>
            </a:r>
          </a:p>
          <a:p>
            <a:r>
              <a:rPr lang="en-AU" sz="2400" dirty="0"/>
              <a:t>Botanists are the scientists who study the Plantae kingdom. 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420468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Non-Vascular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6B1-46F9-D5F7-187B-84585AA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05" y="2212389"/>
            <a:ext cx="6178261" cy="45269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400" b="1" dirty="0"/>
              <a:t>Non-Vascular </a:t>
            </a:r>
          </a:p>
          <a:p>
            <a:r>
              <a:rPr lang="en-AU" sz="2400" dirty="0"/>
              <a:t>Non-Vascular plants do not have ant specialised cells in their roots and stems to transport water and nutrients from one part of the plant to another </a:t>
            </a:r>
          </a:p>
          <a:p>
            <a:pPr marL="0" indent="0" algn="ctr">
              <a:buNone/>
            </a:pPr>
            <a:r>
              <a:rPr lang="en-AU" sz="2400" b="1" dirty="0"/>
              <a:t>Non-Vascular Characteristics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Cannot grow large or tall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Often found spread across rocks or in cool / moist / shaded areas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Reproduce using spores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Examples: moss &amp; algae </a:t>
            </a:r>
            <a:endParaRPr lang="en-AU" sz="2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E81450-696E-2F08-75FB-063A62F4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85" y="2319532"/>
            <a:ext cx="4832910" cy="431262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5835B667-5119-F7BC-8E1D-285373086C28}"/>
              </a:ext>
            </a:extLst>
          </p:cNvPr>
          <p:cNvSpPr/>
          <p:nvPr/>
        </p:nvSpPr>
        <p:spPr>
          <a:xfrm>
            <a:off x="9640932" y="3084858"/>
            <a:ext cx="2339163" cy="1350335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40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Vascular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6B1-46F9-D5F7-187B-84585AA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05" y="2132954"/>
            <a:ext cx="6178261" cy="44991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600" b="1" dirty="0"/>
              <a:t>Vascular </a:t>
            </a:r>
          </a:p>
          <a:p>
            <a:r>
              <a:rPr lang="en-AU" sz="2600" dirty="0"/>
              <a:t>Vascular plants have specialised vascular system. They consist of roots and stems for transporting water (xylem) and nutrients (phloem) around the plant. </a:t>
            </a:r>
          </a:p>
          <a:p>
            <a:r>
              <a:rPr lang="en-AU" sz="2600" dirty="0"/>
              <a:t>Examples include: ferns, flowering plants and non-flowering plants.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E81450-696E-2F08-75FB-063A62F4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85" y="2319532"/>
            <a:ext cx="4832910" cy="431262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5835B667-5119-F7BC-8E1D-285373086C28}"/>
              </a:ext>
            </a:extLst>
          </p:cNvPr>
          <p:cNvSpPr/>
          <p:nvPr/>
        </p:nvSpPr>
        <p:spPr>
          <a:xfrm>
            <a:off x="7240771" y="3104706"/>
            <a:ext cx="2339163" cy="1350335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4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6B1-46F9-D5F7-187B-84585AA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05" y="2616179"/>
            <a:ext cx="6935280" cy="40159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b="1" dirty="0"/>
              <a:t>Fern Characteristics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ym typeface="Wingdings" panose="05000000000000000000" pitchFamily="2" charset="2"/>
              </a:rPr>
              <a:t>Are vascularised (contain specialised cells xylem &amp; phloem)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ym typeface="Wingdings" panose="05000000000000000000" pitchFamily="2" charset="2"/>
              </a:rPr>
              <a:t>Can grow to large sizes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ym typeface="Wingdings" panose="05000000000000000000" pitchFamily="2" charset="2"/>
              </a:rPr>
              <a:t>Reproduce using spores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ym typeface="Wingdings" panose="05000000000000000000" pitchFamily="2" charset="2"/>
              </a:rPr>
              <a:t>Like moist / humid / shaded areas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>
                <a:sym typeface="Wingdings" panose="05000000000000000000" pitchFamily="2" charset="2"/>
              </a:rPr>
              <a:t>Do not have seeds </a:t>
            </a:r>
            <a:endParaRPr lang="en-AU" sz="2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E81450-696E-2F08-75FB-063A62F4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85" y="2468208"/>
            <a:ext cx="4832910" cy="426143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28AE928-0071-2ED9-9AE9-6F5CDD175FD7}"/>
              </a:ext>
            </a:extLst>
          </p:cNvPr>
          <p:cNvSpPr/>
          <p:nvPr/>
        </p:nvSpPr>
        <p:spPr>
          <a:xfrm>
            <a:off x="7147185" y="5411526"/>
            <a:ext cx="1194391" cy="724888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2" name="Picture 4" descr="fern | Description, Features, Evolution, &amp; Taxonomy | Britannica">
            <a:extLst>
              <a:ext uri="{FF2B5EF4-FFF2-40B4-BE49-F238E27FC236}">
                <a16:creationId xmlns:a16="http://schemas.microsoft.com/office/drawing/2014/main" id="{46B608D7-C60A-D64E-C331-E39AEE30C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260" y="151862"/>
            <a:ext cx="4249479" cy="259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0B049-62DC-46D1-2D02-2CABDD1D5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412" y="330414"/>
            <a:ext cx="2710970" cy="203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D8E3F-7D4D-D880-7654-B2CD4219F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61" y="315952"/>
            <a:ext cx="2859826" cy="21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8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2E81450-696E-2F08-75FB-063A62F4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85" y="2319532"/>
            <a:ext cx="4832910" cy="4312621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F7C21F5-76C3-F951-AB4F-033E57F6F725}"/>
              </a:ext>
            </a:extLst>
          </p:cNvPr>
          <p:cNvSpPr/>
          <p:nvPr/>
        </p:nvSpPr>
        <p:spPr>
          <a:xfrm>
            <a:off x="8541819" y="4934097"/>
            <a:ext cx="1761459" cy="1432669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4C5464-F20B-559B-3B36-5D5698F7971B}"/>
              </a:ext>
            </a:extLst>
          </p:cNvPr>
          <p:cNvSpPr txBox="1">
            <a:spLocks/>
          </p:cNvSpPr>
          <p:nvPr/>
        </p:nvSpPr>
        <p:spPr>
          <a:xfrm>
            <a:off x="16594" y="2750683"/>
            <a:ext cx="7130591" cy="41073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AU" sz="2400" b="1" dirty="0"/>
              <a:t>Flowering Plants Characteristics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Use bright coloured flowers and sweet nectar to lure insects, birds and other animals to the flower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Rely on animals and wind to help spread the flowers pollen to produce seeds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Develop seeds inside the fruit e.g., pods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Can possess fruit, so that when animals eat the fruit they spread the seeds over large distances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Vary in size from small to large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200" dirty="0">
                <a:sym typeface="Wingdings" panose="05000000000000000000" pitchFamily="2" charset="2"/>
              </a:rPr>
              <a:t>Can grow in wide range on environments 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en-AU" sz="2600" dirty="0"/>
          </a:p>
        </p:txBody>
      </p:sp>
      <p:pic>
        <p:nvPicPr>
          <p:cNvPr id="3078" name="Picture 6" descr="Flowering plant - Wikipedia">
            <a:extLst>
              <a:ext uri="{FF2B5EF4-FFF2-40B4-BE49-F238E27FC236}">
                <a16:creationId xmlns:a16="http://schemas.microsoft.com/office/drawing/2014/main" id="{49F13341-C99E-F160-93C0-FD74D9579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902"/>
          <a:stretch/>
        </p:blipFill>
        <p:spPr bwMode="auto">
          <a:xfrm>
            <a:off x="8689665" y="225847"/>
            <a:ext cx="3227226" cy="210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lowering plant - Wikipedia">
            <a:extLst>
              <a:ext uri="{FF2B5EF4-FFF2-40B4-BE49-F238E27FC236}">
                <a16:creationId xmlns:a16="http://schemas.microsoft.com/office/drawing/2014/main" id="{294376CD-4840-4D1A-F4D0-FAFE9054F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30865" y="225847"/>
            <a:ext cx="3062287" cy="203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door Flowering Plants for Beginners - Indoor Blooming Plants">
            <a:extLst>
              <a:ext uri="{FF2B5EF4-FFF2-40B4-BE49-F238E27FC236}">
                <a16:creationId xmlns:a16="http://schemas.microsoft.com/office/drawing/2014/main" id="{E47C0BDC-FF6E-9397-38E4-E0C547664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9" b="7863"/>
          <a:stretch/>
        </p:blipFill>
        <p:spPr bwMode="auto">
          <a:xfrm>
            <a:off x="4859740" y="323065"/>
            <a:ext cx="2537347" cy="18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8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6B1-46F9-D5F7-187B-84585AA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05" y="2202359"/>
            <a:ext cx="7034681" cy="45469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b="1" dirty="0"/>
              <a:t>Non-flowering Plants Characteristics </a:t>
            </a:r>
          </a:p>
          <a:p>
            <a:r>
              <a:rPr lang="en-AU" sz="2400" dirty="0"/>
              <a:t>Include cycads &amp; conifers </a:t>
            </a:r>
          </a:p>
          <a:p>
            <a:pPr marL="457200" lvl="1" indent="0">
              <a:buNone/>
            </a:pPr>
            <a:r>
              <a:rPr lang="en-AU" sz="2400" dirty="0">
                <a:sym typeface="Wingdings" panose="05000000000000000000" pitchFamily="2" charset="2"/>
              </a:rPr>
              <a:t> </a:t>
            </a:r>
            <a:r>
              <a:rPr lang="en-AU" sz="2400" dirty="0"/>
              <a:t>Conifers produce cones that are male (contain pollen) or female (contain seeds) </a:t>
            </a:r>
          </a:p>
          <a:p>
            <a:r>
              <a:rPr lang="en-AU" sz="2400" dirty="0"/>
              <a:t>Rely on wind to move pollen from the male cone to the female cone</a:t>
            </a:r>
          </a:p>
          <a:p>
            <a:r>
              <a:rPr lang="en-AU" sz="2400" dirty="0"/>
              <a:t>Reproduce using seeds; which are protected by a waterproof layer to              prevent the seed from drying out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E81450-696E-2F08-75FB-063A62F4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85" y="2319532"/>
            <a:ext cx="4832910" cy="431262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DC7EF8C-E2B3-BEB0-F44F-465F1E4EEBA1}"/>
              </a:ext>
            </a:extLst>
          </p:cNvPr>
          <p:cNvSpPr/>
          <p:nvPr/>
        </p:nvSpPr>
        <p:spPr>
          <a:xfrm>
            <a:off x="10303278" y="5240216"/>
            <a:ext cx="1594555" cy="1391938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926265-7800-363F-D62B-8EE282738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629" y="202108"/>
            <a:ext cx="8830101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2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/>
              <a:t>Recap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6B1-46F9-D5F7-187B-84585AA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3574"/>
            <a:ext cx="8717174" cy="4298984"/>
          </a:xfrm>
        </p:spPr>
        <p:txBody>
          <a:bodyPr>
            <a:normAutofit fontScale="92500" lnSpcReduction="10000"/>
          </a:bodyPr>
          <a:lstStyle/>
          <a:p>
            <a:r>
              <a:rPr lang="en-AU" sz="2800" u="sng" dirty="0"/>
              <a:t>Scientist Carl Linnaeus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/>
              <a:t>Introduced the </a:t>
            </a:r>
            <a:r>
              <a:rPr lang="en-AU" sz="2400" b="1" dirty="0"/>
              <a:t>Linnean Classifications System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400" dirty="0"/>
              <a:t>Introduced </a:t>
            </a:r>
            <a:r>
              <a:rPr lang="en-AU" sz="2400" b="1" dirty="0"/>
              <a:t>Linnaeus Double-Naming (Binomial) System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AU" sz="2400" dirty="0"/>
              <a:t>The </a:t>
            </a:r>
            <a:r>
              <a:rPr lang="en-AU" sz="2400" b="1" dirty="0"/>
              <a:t>Genus</a:t>
            </a:r>
            <a:r>
              <a:rPr lang="en-AU" sz="2400" dirty="0"/>
              <a:t> (starting with a capital letter) and </a:t>
            </a:r>
            <a:r>
              <a:rPr lang="en-AU" sz="2400" b="1" dirty="0"/>
              <a:t>Species</a:t>
            </a:r>
            <a:r>
              <a:rPr lang="en-AU" sz="2400" dirty="0"/>
              <a:t> (starting with a lower case letter) is used to scientifically name an organisms.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AU" sz="2400" i="1" dirty="0"/>
              <a:t>Example: Amphiprion </a:t>
            </a:r>
            <a:r>
              <a:rPr lang="en-AU" sz="2400" i="1" dirty="0" err="1"/>
              <a:t>ocelllaris</a:t>
            </a:r>
            <a:r>
              <a:rPr lang="en-AU" sz="2400" i="1" dirty="0"/>
              <a:t> (</a:t>
            </a:r>
            <a:r>
              <a:rPr lang="en-AU" sz="2400" i="1" dirty="0" err="1"/>
              <a:t>Cownfish</a:t>
            </a:r>
            <a:r>
              <a:rPr lang="en-AU" sz="2400" i="1" dirty="0"/>
              <a:t>) </a:t>
            </a:r>
          </a:p>
          <a:p>
            <a:pPr marL="571500" indent="-457200"/>
            <a:r>
              <a:rPr lang="en-AU" sz="2800" u="sng" dirty="0"/>
              <a:t>Importance of discovering new species?</a:t>
            </a:r>
          </a:p>
          <a:p>
            <a:pPr marL="114300" indent="0">
              <a:buNone/>
            </a:pPr>
            <a:r>
              <a:rPr lang="en-AU" sz="2400" dirty="0">
                <a:solidFill>
                  <a:srgbClr val="00B0F0"/>
                </a:solidFill>
              </a:rPr>
              <a:t>	</a:t>
            </a:r>
            <a:r>
              <a:rPr lang="en-AU" sz="2400" dirty="0">
                <a:solidFill>
                  <a:srgbClr val="00B0F0"/>
                </a:solidFill>
                <a:sym typeface="Wingdings" panose="05000000000000000000" pitchFamily="2" charset="2"/>
              </a:rPr>
              <a:t> </a:t>
            </a:r>
            <a:r>
              <a:rPr lang="en-AU" sz="2400" dirty="0">
                <a:sym typeface="Wingdings" panose="05000000000000000000" pitchFamily="2" charset="2"/>
              </a:rPr>
              <a:t>Many medicines used come from organisms.</a:t>
            </a:r>
          </a:p>
          <a:p>
            <a:pPr marL="114300" indent="0">
              <a:buNone/>
            </a:pPr>
            <a:r>
              <a:rPr lang="en-AU" sz="2400" dirty="0">
                <a:sym typeface="Wingdings" panose="05000000000000000000" pitchFamily="2" charset="2"/>
              </a:rPr>
              <a:t>    </a:t>
            </a:r>
            <a:r>
              <a:rPr lang="en-AU" sz="2400" i="1" dirty="0">
                <a:solidFill>
                  <a:srgbClr val="00B0F0"/>
                </a:solidFill>
                <a:sym typeface="Wingdings" panose="05000000000000000000" pitchFamily="2" charset="2"/>
              </a:rPr>
              <a:t></a:t>
            </a:r>
            <a:r>
              <a:rPr lang="en-AU" sz="2400" i="1" dirty="0">
                <a:sym typeface="Wingdings" panose="05000000000000000000" pitchFamily="2" charset="2"/>
              </a:rPr>
              <a:t> Example: antibiotics ‘Penicillin’ &amp; ‘Aspirin’ </a:t>
            </a:r>
            <a:endParaRPr lang="en-AU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09D9A-A76E-8B9F-0025-3AD7E867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924" y="1120250"/>
            <a:ext cx="3302672" cy="2999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755A7-6293-D974-549D-C49F404BD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52"/>
          <a:stretch/>
        </p:blipFill>
        <p:spPr>
          <a:xfrm>
            <a:off x="7887842" y="4387390"/>
            <a:ext cx="2898816" cy="21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Recap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092E9-F53E-13E4-5C82-8F1BFD80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87" y="3531632"/>
            <a:ext cx="3724911" cy="3217538"/>
          </a:xfrm>
          <a:prstGeom prst="rect">
            <a:avLst/>
          </a:prstGeom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633472F-5CCD-664C-F9B0-302F48CB4A80}"/>
              </a:ext>
            </a:extLst>
          </p:cNvPr>
          <p:cNvSpPr txBox="1">
            <a:spLocks/>
          </p:cNvSpPr>
          <p:nvPr/>
        </p:nvSpPr>
        <p:spPr>
          <a:xfrm>
            <a:off x="6558629" y="2246979"/>
            <a:ext cx="5467848" cy="1284653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/>
              <a:t>“</a:t>
            </a:r>
            <a:r>
              <a:rPr lang="en-US" sz="3200" b="1" i="1" dirty="0">
                <a:solidFill>
                  <a:srgbClr val="FF0000"/>
                </a:solidFill>
              </a:rPr>
              <a:t>K</a:t>
            </a:r>
            <a:r>
              <a:rPr lang="en-US" sz="3200" b="1" i="1" dirty="0"/>
              <a:t>ing </a:t>
            </a:r>
            <a:r>
              <a:rPr lang="en-US" sz="3200" b="1" i="1" dirty="0">
                <a:solidFill>
                  <a:srgbClr val="FF0000"/>
                </a:solidFill>
              </a:rPr>
              <a:t>P</a:t>
            </a:r>
            <a:r>
              <a:rPr lang="en-US" sz="3200" b="1" i="1" dirty="0"/>
              <a:t>hilip </a:t>
            </a:r>
            <a:r>
              <a:rPr lang="en-US" sz="3200" b="1" i="1" dirty="0">
                <a:solidFill>
                  <a:srgbClr val="FF0000"/>
                </a:solidFill>
              </a:rPr>
              <a:t>C</a:t>
            </a:r>
            <a:r>
              <a:rPr lang="en-US" sz="3200" b="1" i="1" dirty="0"/>
              <a:t>rawled </a:t>
            </a:r>
            <a:r>
              <a:rPr lang="en-US" sz="3200" b="1" i="1" dirty="0">
                <a:solidFill>
                  <a:srgbClr val="FF0000"/>
                </a:solidFill>
              </a:rPr>
              <a:t>O</a:t>
            </a:r>
            <a:r>
              <a:rPr lang="en-US" sz="3200" b="1" i="1" dirty="0"/>
              <a:t>ver </a:t>
            </a:r>
            <a:r>
              <a:rPr lang="en-US" sz="3200" b="1" i="1" dirty="0">
                <a:solidFill>
                  <a:srgbClr val="FF0000"/>
                </a:solidFill>
              </a:rPr>
              <a:t>F</a:t>
            </a:r>
            <a:r>
              <a:rPr lang="en-US" sz="3200" b="1" i="1" dirty="0"/>
              <a:t>our </a:t>
            </a:r>
            <a:r>
              <a:rPr lang="en-US" sz="3200" b="1" i="1" dirty="0">
                <a:solidFill>
                  <a:srgbClr val="FF0000"/>
                </a:solidFill>
              </a:rPr>
              <a:t>G</a:t>
            </a:r>
            <a:r>
              <a:rPr lang="en-US" sz="3200" b="1" i="1" dirty="0"/>
              <a:t>ooey </a:t>
            </a:r>
            <a:r>
              <a:rPr lang="en-US" sz="3200" b="1" i="1" dirty="0">
                <a:solidFill>
                  <a:srgbClr val="FF0000"/>
                </a:solidFill>
              </a:rPr>
              <a:t>S</a:t>
            </a:r>
            <a:r>
              <a:rPr lang="en-US" sz="3200" b="1" i="1" dirty="0"/>
              <a:t>nails”</a:t>
            </a:r>
            <a:endParaRPr lang="ru-RU" sz="3200" b="1" i="1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44D9B71-2886-9575-0047-62618939B76A}"/>
              </a:ext>
            </a:extLst>
          </p:cNvPr>
          <p:cNvSpPr txBox="1">
            <a:spLocks/>
          </p:cNvSpPr>
          <p:nvPr/>
        </p:nvSpPr>
        <p:spPr>
          <a:xfrm>
            <a:off x="642437" y="3017646"/>
            <a:ext cx="4724400" cy="822708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v"/>
            </a:pPr>
            <a:r>
              <a:rPr lang="en-US" sz="3200" b="1" i="1" dirty="0"/>
              <a:t> </a:t>
            </a:r>
            <a:r>
              <a:rPr lang="en-US" sz="2800" b="1" i="1" dirty="0"/>
              <a:t>Kingdom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800" b="1" i="1" dirty="0"/>
              <a:t>Phylum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800" b="1" i="1" dirty="0"/>
              <a:t>Class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800" b="1" i="1" dirty="0"/>
              <a:t>Order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800" b="1" i="1" dirty="0"/>
              <a:t>Family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800" b="1" i="1" dirty="0"/>
              <a:t>Genus 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800" b="1" i="1" dirty="0"/>
              <a:t>Species </a:t>
            </a:r>
            <a:endParaRPr lang="ru-RU" sz="2800" b="1" i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CFEC07C-60B8-2B17-5841-78BA171F8848}"/>
              </a:ext>
            </a:extLst>
          </p:cNvPr>
          <p:cNvSpPr txBox="1">
            <a:spLocks/>
          </p:cNvSpPr>
          <p:nvPr/>
        </p:nvSpPr>
        <p:spPr>
          <a:xfrm>
            <a:off x="165523" y="1918855"/>
            <a:ext cx="598994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4100" b="0" u="sng" dirty="0">
                <a:solidFill>
                  <a:schemeClr val="tx1"/>
                </a:solidFill>
              </a:rPr>
              <a:t>Classifications</a:t>
            </a:r>
            <a:r>
              <a:rPr lang="en-AU" sz="3200" b="0" u="sng" dirty="0">
                <a:solidFill>
                  <a:schemeClr val="tx1"/>
                </a:solidFill>
              </a:rPr>
              <a:t> </a:t>
            </a:r>
            <a:r>
              <a:rPr lang="en-AU" b="0" u="sng" dirty="0">
                <a:solidFill>
                  <a:schemeClr val="tx1"/>
                </a:solidFill>
              </a:rPr>
              <a:t>Hierarchy </a:t>
            </a:r>
            <a:endParaRPr lang="en-AU" sz="3200" b="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80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/>
              <a:t>Recap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6B1-46F9-D5F7-187B-84585AA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02" y="2983559"/>
            <a:ext cx="9892831" cy="3459910"/>
          </a:xfrm>
        </p:spPr>
        <p:txBody>
          <a:bodyPr>
            <a:normAutofit/>
          </a:bodyPr>
          <a:lstStyle/>
          <a:p>
            <a:r>
              <a:rPr lang="en-AU" sz="3200" u="sng" dirty="0"/>
              <a:t>The 5 Kingdoms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600" b="1" dirty="0"/>
              <a:t>Protista: </a:t>
            </a:r>
            <a:r>
              <a:rPr lang="en-AU" sz="2600" dirty="0"/>
              <a:t>single-celled organisms e.g., protozoa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600" b="1" dirty="0"/>
              <a:t>Fungi: </a:t>
            </a:r>
            <a:r>
              <a:rPr lang="en-AU" sz="2600" dirty="0"/>
              <a:t>eukaryotic organisms e.g., mushrooms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600" b="1" dirty="0"/>
              <a:t>Plantae: </a:t>
            </a:r>
            <a:r>
              <a:rPr lang="en-AU" sz="2600" dirty="0"/>
              <a:t>all living things that aren’t animals e.g., plants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600" b="1" dirty="0"/>
              <a:t>Animalia: </a:t>
            </a:r>
            <a:r>
              <a:rPr lang="en-AU" sz="2600" dirty="0"/>
              <a:t>eukaryotic organisms e.g., animals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600" b="1" dirty="0"/>
              <a:t>Monera: </a:t>
            </a:r>
            <a:r>
              <a:rPr lang="en-AU" sz="2600" dirty="0"/>
              <a:t>single-celled organisms e.g., bacteria 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en-AU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62EE0-D475-FB05-6DDF-D29472FF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28" y="290354"/>
            <a:ext cx="4418770" cy="31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2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6B1-46F9-D5F7-187B-84585AA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03" y="2394857"/>
            <a:ext cx="4252753" cy="4048612"/>
          </a:xfrm>
        </p:spPr>
        <p:txBody>
          <a:bodyPr>
            <a:normAutofit/>
          </a:bodyPr>
          <a:lstStyle/>
          <a:p>
            <a:r>
              <a:rPr lang="en-AU" sz="3200" u="sng" dirty="0"/>
              <a:t>Dichotomous Key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AU" sz="2600" dirty="0"/>
              <a:t>A key with </a:t>
            </a:r>
            <a:r>
              <a:rPr lang="en-AU" sz="2600" b="1" dirty="0"/>
              <a:t>two choices at each stage</a:t>
            </a:r>
            <a:r>
              <a:rPr lang="en-AU" sz="2600" dirty="0"/>
              <a:t>, which aims   to identify organisms based on their characteristics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F7BB7-DAED-1F87-7E74-E2F1FA902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4010" y="234680"/>
            <a:ext cx="6872287" cy="63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5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Learning Outcomes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6B1-46F9-D5F7-187B-84585AA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16" y="2111830"/>
            <a:ext cx="9813852" cy="4012523"/>
          </a:xfrm>
        </p:spPr>
        <p:txBody>
          <a:bodyPr>
            <a:normAutofit/>
          </a:bodyPr>
          <a:lstStyle/>
          <a:p>
            <a:r>
              <a:rPr lang="en-AU" sz="3600" dirty="0"/>
              <a:t>Tabular Keys</a:t>
            </a:r>
          </a:p>
          <a:p>
            <a:pPr marL="0" indent="0">
              <a:buNone/>
            </a:pPr>
            <a:endParaRPr lang="en-AU" sz="3600" dirty="0"/>
          </a:p>
          <a:p>
            <a:r>
              <a:rPr lang="en-AU" sz="3600" dirty="0"/>
              <a:t>Classification of Plants </a:t>
            </a:r>
          </a:p>
        </p:txBody>
      </p:sp>
    </p:spTree>
    <p:extLst>
      <p:ext uri="{BB962C8B-B14F-4D97-AF65-F5344CB8AC3E}">
        <p14:creationId xmlns:p14="http://schemas.microsoft.com/office/powerpoint/2010/main" val="263296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Tabular Keys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6B1-46F9-D5F7-187B-84585AA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111829"/>
            <a:ext cx="2982687" cy="4746170"/>
          </a:xfrm>
        </p:spPr>
        <p:txBody>
          <a:bodyPr>
            <a:normAutofit/>
          </a:bodyPr>
          <a:lstStyle/>
          <a:p>
            <a:r>
              <a:rPr lang="en-AU" sz="2400" dirty="0"/>
              <a:t>In a </a:t>
            </a:r>
            <a:r>
              <a:rPr lang="en-AU" sz="2400" b="1" dirty="0"/>
              <a:t>Tabular Key   </a:t>
            </a:r>
            <a:r>
              <a:rPr lang="en-AU" sz="2400" dirty="0"/>
              <a:t>Each item presents 2 options. As you move down the table more information will be revealed until one of the organisms shown can be identified.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E19D0-8886-D2F4-19B6-269E55B7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655"/>
          <a:stretch/>
        </p:blipFill>
        <p:spPr>
          <a:xfrm>
            <a:off x="2982687" y="1887799"/>
            <a:ext cx="9209314" cy="497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98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Tabular Key Example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19AECA-EC8C-F952-769B-BD5697DA1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82" y="1903851"/>
            <a:ext cx="9505274" cy="46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8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D9-D961-151C-9D3E-1E89AE6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Tabular Key Example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B3EE6-CBBD-2272-1749-56ABA854D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1783"/>
          <a:stretch/>
        </p:blipFill>
        <p:spPr>
          <a:xfrm>
            <a:off x="6205868" y="2888157"/>
            <a:ext cx="2785731" cy="3778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E4844F-A48E-36CC-D198-560E6F372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539" y="1510911"/>
            <a:ext cx="7326641" cy="1134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1E056-8AF1-E9EF-A0D6-6DFA25D86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47958"/>
          <a:stretch/>
        </p:blipFill>
        <p:spPr>
          <a:xfrm>
            <a:off x="2731758" y="2888158"/>
            <a:ext cx="2633330" cy="37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7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424</TotalTime>
  <Words>623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Century Gothic</vt:lpstr>
      <vt:lpstr>Wingdings</vt:lpstr>
      <vt:lpstr>Wingdings 2</vt:lpstr>
      <vt:lpstr>Quotable</vt:lpstr>
      <vt:lpstr>2022 Year 7 Science  Classifications – Week 2</vt:lpstr>
      <vt:lpstr>Recap</vt:lpstr>
      <vt:lpstr>Recap</vt:lpstr>
      <vt:lpstr>Recap</vt:lpstr>
      <vt:lpstr>Recap</vt:lpstr>
      <vt:lpstr>Learning Outcomes </vt:lpstr>
      <vt:lpstr>Tabular Keys </vt:lpstr>
      <vt:lpstr>Tabular Key Example </vt:lpstr>
      <vt:lpstr>Tabular Key Example </vt:lpstr>
      <vt:lpstr>Your Turn! Make a Tubular Key</vt:lpstr>
      <vt:lpstr>Your Turn! Make a Tubular Key</vt:lpstr>
      <vt:lpstr>Introducing the Plantae Kingdom </vt:lpstr>
      <vt:lpstr>Non-Vascular </vt:lpstr>
      <vt:lpstr>Vascular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Year 7 Science Classifications</dc:title>
  <dc:creator>Jessica Serafino</dc:creator>
  <cp:lastModifiedBy>OPACAK Ivan [Safety Bay Senior High School]</cp:lastModifiedBy>
  <cp:revision>38</cp:revision>
  <dcterms:created xsi:type="dcterms:W3CDTF">2022-06-05T02:05:50Z</dcterms:created>
  <dcterms:modified xsi:type="dcterms:W3CDTF">2022-06-07T00:17:20Z</dcterms:modified>
</cp:coreProperties>
</file>